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51" r:id="rId2"/>
    <p:sldId id="560" r:id="rId3"/>
    <p:sldId id="592" r:id="rId4"/>
    <p:sldId id="564" r:id="rId5"/>
    <p:sldId id="594" r:id="rId6"/>
    <p:sldId id="586" r:id="rId7"/>
    <p:sldId id="561" r:id="rId8"/>
    <p:sldId id="595" r:id="rId9"/>
    <p:sldId id="589" r:id="rId10"/>
  </p:sldIdLst>
  <p:sldSz cx="9144000" cy="5143500" type="screen16x9"/>
  <p:notesSz cx="6797675" cy="9926638"/>
  <p:defaultTextStyle>
    <a:defPPr>
      <a:defRPr lang="ru-RU"/>
    </a:defPPr>
    <a:lvl1pPr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62AD"/>
    <a:srgbClr val="006AB3"/>
    <a:srgbClr val="86C0FF"/>
    <a:srgbClr val="FF0000"/>
    <a:srgbClr val="194703"/>
    <a:srgbClr val="3779B9"/>
    <a:srgbClr val="1D75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06" autoAdjust="0"/>
  </p:normalViewPr>
  <p:slideViewPr>
    <p:cSldViewPr>
      <p:cViewPr>
        <p:scale>
          <a:sx n="104" d="100"/>
          <a:sy n="104" d="100"/>
        </p:scale>
        <p:origin x="-396" y="12"/>
      </p:cViewPr>
      <p:guideLst>
        <p:guide orient="horz" pos="2160"/>
        <p:guide orient="horz" pos="1620"/>
        <p:guide pos="38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2BECE8-F193-4509-8DA3-8F7062A4F9E6}" type="datetimeFigureOut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E1C6BE8-A0EB-47D5-A86B-6664B76685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4903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2745FD-DE0B-4DB8-8FE2-85925E9767AB}" type="slidenum">
              <a:rPr lang="ru-RU" altLang="ru-RU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4F6B02-04E9-429A-B977-846E49B11887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1C6CF-F7C3-4CE3-8308-BD8EF61BB9D7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23911-CF58-4E8D-9089-746578181FA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571CD-BEF4-4F0D-81B4-908B22602425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66C3A-076A-463F-9EF3-E4034BB0B84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37AF3-8419-466B-8C6F-41C2443A564D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4A2F3-59DE-43A1-8E7A-4C0FDE37091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B10E-F189-4F3D-B359-63C14AED567D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9F3B2-A933-4906-9B14-481379CC951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2C3D4-F4A7-48D7-9201-37C4658B64FB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4C560-C7FC-4D76-A214-953F599821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C365A-729E-40D6-856B-492DAA60B7EE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39A7A-E889-4D7A-A7EC-2C11F73D2DC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2061E-A413-49B3-9919-F42F086A884F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FF715-F0EB-4EA1-BF4D-04BA4255901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83" indent="0">
              <a:buNone/>
              <a:defRPr sz="900"/>
            </a:lvl2pPr>
            <a:lvl3pPr marL="685766" indent="0">
              <a:buNone/>
              <a:defRPr sz="800"/>
            </a:lvl3pPr>
            <a:lvl4pPr marL="1028649" indent="0">
              <a:buNone/>
              <a:defRPr sz="700"/>
            </a:lvl4pPr>
            <a:lvl5pPr marL="1371532" indent="0">
              <a:buNone/>
              <a:defRPr sz="700"/>
            </a:lvl5pPr>
            <a:lvl6pPr marL="1714414" indent="0">
              <a:buNone/>
              <a:defRPr sz="700"/>
            </a:lvl6pPr>
            <a:lvl7pPr marL="2057297" indent="0">
              <a:buNone/>
              <a:defRPr sz="700"/>
            </a:lvl7pPr>
            <a:lvl8pPr marL="2400180" indent="0">
              <a:buNone/>
              <a:defRPr sz="700"/>
            </a:lvl8pPr>
            <a:lvl9pPr marL="2743063" indent="0">
              <a:buNone/>
              <a:defRPr sz="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D7F62-2236-47F9-96AC-06F20FFF2A21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64645-2BF3-4A33-8BF2-DACE4A7223B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83" indent="0">
              <a:buNone/>
              <a:defRPr sz="900"/>
            </a:lvl2pPr>
            <a:lvl3pPr marL="685766" indent="0">
              <a:buNone/>
              <a:defRPr sz="800"/>
            </a:lvl3pPr>
            <a:lvl4pPr marL="1028649" indent="0">
              <a:buNone/>
              <a:defRPr sz="700"/>
            </a:lvl4pPr>
            <a:lvl5pPr marL="1371532" indent="0">
              <a:buNone/>
              <a:defRPr sz="700"/>
            </a:lvl5pPr>
            <a:lvl6pPr marL="1714414" indent="0">
              <a:buNone/>
              <a:defRPr sz="700"/>
            </a:lvl6pPr>
            <a:lvl7pPr marL="2057297" indent="0">
              <a:buNone/>
              <a:defRPr sz="700"/>
            </a:lvl7pPr>
            <a:lvl8pPr marL="2400180" indent="0">
              <a:buNone/>
              <a:defRPr sz="700"/>
            </a:lvl8pPr>
            <a:lvl9pPr marL="2743063" indent="0">
              <a:buNone/>
              <a:defRPr sz="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B725B-CD39-4398-8CA3-F8B4CDCE1755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BEEF0-A7A3-4200-885D-5BF345FB1C9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62F21-E99A-4FAD-AF5D-ECCB0906F87B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FF600-8CC3-46D3-8B21-252CEAED14D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2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2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125A1-9998-4D5D-A64A-AEF45C3F0BD0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DA978-70E8-43A8-B6F8-3D05D1E0245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999E5C-E74C-4AB2-B057-086B85B917E4}" type="datetime1">
              <a:rPr lang="ru-RU"/>
              <a:pPr>
                <a:defRPr/>
              </a:pPr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7283806F-274B-4330-9C85-7B0D025BA06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82625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2625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defTabSz="682625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defTabSz="682625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defTabSz="682625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457189" algn="ctr" defTabSz="68419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914377" algn="ctr" defTabSz="68419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371566" algn="ctr" defTabSz="68419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828754" algn="ctr" defTabSz="68419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4000" indent="-254000" algn="l" defTabSz="6826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4038" indent="-211138" algn="l" defTabSz="6826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4075" indent="-168275" algn="l" defTabSz="6826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96975" indent="-168275" algn="l" defTabSz="6826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875" indent="-168275" algn="l" defTabSz="6826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26"/>
          <p:cNvSpPr txBox="1">
            <a:spLocks noChangeArrowheads="1"/>
          </p:cNvSpPr>
          <p:nvPr/>
        </p:nvSpPr>
        <p:spPr bwMode="auto">
          <a:xfrm>
            <a:off x="3660775" y="4610100"/>
            <a:ext cx="1908175" cy="315913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j-lt"/>
              </a:rPr>
              <a:t>Волгоград, 2020г.</a:t>
            </a:r>
          </a:p>
        </p:txBody>
      </p:sp>
      <p:pic>
        <p:nvPicPr>
          <p:cNvPr id="3075" name="Рисунок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5" y="1924050"/>
            <a:ext cx="1943100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Прямоугольник 15"/>
          <p:cNvSpPr>
            <a:spLocks noChangeArrowheads="1"/>
          </p:cNvSpPr>
          <p:nvPr/>
        </p:nvSpPr>
        <p:spPr bwMode="auto">
          <a:xfrm>
            <a:off x="2182813" y="2284413"/>
            <a:ext cx="6840537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>
                <a:ea typeface="GulimChe" pitchFamily="49" charset="-128"/>
                <a:cs typeface="Lao UI" pitchFamily="34" charset="0"/>
              </a:rPr>
              <a:t>ПЛАН ПЕРВООЧЕРЕДНЫХ МЕРОПРИЯТИЙ</a:t>
            </a:r>
            <a:r>
              <a:rPr lang="ru-RU" altLang="ru-RU" sz="2400" b="1">
                <a:ea typeface="GulimChe" pitchFamily="49" charset="-128"/>
                <a:cs typeface="Lao UI" pitchFamily="34" charset="0"/>
              </a:rPr>
              <a:t/>
            </a:r>
            <a:br>
              <a:rPr lang="ru-RU" altLang="ru-RU" sz="2400" b="1">
                <a:ea typeface="GulimChe" pitchFamily="49" charset="-128"/>
                <a:cs typeface="Lao UI" pitchFamily="34" charset="0"/>
              </a:rPr>
            </a:br>
            <a:r>
              <a:rPr lang="ru-RU" altLang="ru-RU" sz="1600">
                <a:ea typeface="GulimChe" pitchFamily="49" charset="-128"/>
                <a:cs typeface="Lao UI" pitchFamily="34" charset="0"/>
              </a:rPr>
              <a:t>по обеспечению устойчивого развития экономики Волгоградской</a:t>
            </a:r>
            <a:br>
              <a:rPr lang="ru-RU" altLang="ru-RU" sz="1600">
                <a:ea typeface="GulimChe" pitchFamily="49" charset="-128"/>
                <a:cs typeface="Lao UI" pitchFamily="34" charset="0"/>
              </a:rPr>
            </a:br>
            <a:r>
              <a:rPr lang="ru-RU" altLang="ru-RU" sz="1600">
                <a:ea typeface="GulimChe" pitchFamily="49" charset="-128"/>
                <a:cs typeface="Lao UI" pitchFamily="34" charset="0"/>
              </a:rPr>
              <a:t>области в условиях распространения </a:t>
            </a:r>
            <a:br>
              <a:rPr lang="ru-RU" altLang="ru-RU" sz="1600">
                <a:ea typeface="GulimChe" pitchFamily="49" charset="-128"/>
                <a:cs typeface="Lao UI" pitchFamily="34" charset="0"/>
              </a:rPr>
            </a:br>
            <a:r>
              <a:rPr lang="ru-RU" altLang="ru-RU" sz="1600">
                <a:ea typeface="GulimChe" pitchFamily="49" charset="-128"/>
                <a:cs typeface="Lao UI" pitchFamily="34" charset="0"/>
              </a:rPr>
              <a:t>новой коронавирусной инфекции (2019-</a:t>
            </a:r>
            <a:r>
              <a:rPr lang="en-US" altLang="ru-RU" sz="1600">
                <a:ea typeface="GulimChe" pitchFamily="49" charset="-128"/>
                <a:cs typeface="Lao UI" pitchFamily="34" charset="0"/>
              </a:rPr>
              <a:t>nCoV)</a:t>
            </a:r>
            <a:r>
              <a:rPr lang="ru-RU" altLang="ru-RU" sz="1600">
                <a:ea typeface="GulimChe" pitchFamily="49" charset="-128"/>
                <a:cs typeface="Lao UI" pitchFamily="34" charset="0"/>
              </a:rPr>
              <a:t> </a:t>
            </a:r>
          </a:p>
          <a:p>
            <a:pPr algn="ctr" eaLnBrk="1" hangingPunct="1"/>
            <a:endParaRPr lang="ru-RU" altLang="ru-RU" sz="1600">
              <a:ea typeface="GulimChe" pitchFamily="49" charset="-128"/>
              <a:cs typeface="Lao UI" pitchFamily="34" charset="0"/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371475" y="271463"/>
            <a:ext cx="8886825" cy="1277937"/>
            <a:chOff x="370795" y="271147"/>
            <a:chExt cx="8887801" cy="1278785"/>
          </a:xfrm>
        </p:grpSpPr>
        <p:grpSp>
          <p:nvGrpSpPr>
            <p:cNvPr id="3078" name="Группа 2"/>
            <p:cNvGrpSpPr>
              <a:grpSpLocks/>
            </p:cNvGrpSpPr>
            <p:nvPr/>
          </p:nvGrpSpPr>
          <p:grpSpPr bwMode="auto">
            <a:xfrm>
              <a:off x="370795" y="353737"/>
              <a:ext cx="8887801" cy="1196195"/>
              <a:chOff x="370795" y="353737"/>
              <a:chExt cx="8887801" cy="1196195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396198" y="843026"/>
                <a:ext cx="8419438" cy="6354"/>
              </a:xfrm>
              <a:prstGeom prst="line">
                <a:avLst/>
              </a:prstGeom>
              <a:ln w="28575">
                <a:solidFill>
                  <a:srgbClr val="006A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Прямоугольник 10"/>
              <p:cNvSpPr/>
              <p:nvPr/>
            </p:nvSpPr>
            <p:spPr>
              <a:xfrm>
                <a:off x="1947356" y="353752"/>
                <a:ext cx="7311240" cy="4622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cap="all" spc="31" dirty="0">
                    <a:solidFill>
                      <a:srgbClr val="1462AD"/>
                    </a:solidFill>
                    <a:latin typeface="+mj-lt"/>
                    <a:ea typeface="GulimChe" panose="020B0609000101010101" pitchFamily="49" charset="-127"/>
                    <a:cs typeface="Lao UI" panose="020B0502040204020203" pitchFamily="34" charset="0"/>
                  </a:rPr>
                  <a:t>Меры поддержки экономики</a:t>
                </a:r>
                <a:endParaRPr lang="ru-RU" sz="2000" spc="31" dirty="0">
                  <a:solidFill>
                    <a:srgbClr val="1462AD"/>
                  </a:solidFill>
                  <a:latin typeface="+mj-lt"/>
                  <a:ea typeface="GulimChe" panose="020B0609000101010101" pitchFamily="49" charset="-127"/>
                  <a:cs typeface="Lao UI" panose="020B0502040204020203" pitchFamily="34" charset="0"/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370795" y="903391"/>
                <a:ext cx="8373395" cy="6465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800" spc="31" dirty="0">
                    <a:solidFill>
                      <a:srgbClr val="1462AD"/>
                    </a:solidFill>
                    <a:latin typeface="+mj-lt"/>
                    <a:ea typeface="GulimChe" panose="020B0609000101010101" pitchFamily="49" charset="-127"/>
                    <a:cs typeface="Lao UI" panose="020B0502040204020203" pitchFamily="34" charset="0"/>
                  </a:rPr>
                  <a:t>в условиях распространения </a:t>
                </a:r>
                <a:r>
                  <a:rPr lang="ru-RU" sz="1800" spc="31" dirty="0">
                    <a:solidFill>
                      <a:srgbClr val="1462AD"/>
                    </a:solidFill>
                    <a:ea typeface="GulimChe" panose="020B0609000101010101" pitchFamily="49" charset="-127"/>
                    <a:cs typeface="Lao UI" panose="020B0502040204020203" pitchFamily="34" charset="0"/>
                  </a:rPr>
                  <a:t>новой </a:t>
                </a:r>
                <a:r>
                  <a:rPr lang="ru-RU" sz="1800" spc="31" dirty="0" err="1">
                    <a:solidFill>
                      <a:srgbClr val="1462AD"/>
                    </a:solidFill>
                    <a:ea typeface="GulimChe" panose="020B0609000101010101" pitchFamily="49" charset="-127"/>
                    <a:cs typeface="Lao UI" panose="020B0502040204020203" pitchFamily="34" charset="0"/>
                  </a:rPr>
                  <a:t>коронавирусной</a:t>
                </a:r>
                <a:r>
                  <a:rPr lang="ru-RU" sz="1800" spc="31" dirty="0">
                    <a:solidFill>
                      <a:srgbClr val="1462AD"/>
                    </a:solidFill>
                    <a:ea typeface="GulimChe" panose="020B0609000101010101" pitchFamily="49" charset="-127"/>
                    <a:cs typeface="Lao UI" panose="020B0502040204020203" pitchFamily="34" charset="0"/>
                  </a:rPr>
                  <a:t> инфекции (2019-</a:t>
                </a:r>
                <a:r>
                  <a:rPr lang="en-US" sz="1800" spc="31" dirty="0" err="1">
                    <a:solidFill>
                      <a:srgbClr val="1462AD"/>
                    </a:solidFill>
                    <a:ea typeface="GulimChe" panose="020B0609000101010101" pitchFamily="49" charset="-127"/>
                    <a:cs typeface="Lao UI" panose="020B0502040204020203" pitchFamily="34" charset="0"/>
                  </a:rPr>
                  <a:t>nCoV</a:t>
                </a:r>
                <a:r>
                  <a:rPr lang="en-US" sz="1800" spc="31" dirty="0">
                    <a:solidFill>
                      <a:srgbClr val="1462AD"/>
                    </a:solidFill>
                    <a:ea typeface="GulimChe" panose="020B0609000101010101" pitchFamily="49" charset="-127"/>
                    <a:cs typeface="Lao UI" panose="020B0502040204020203" pitchFamily="34" charset="0"/>
                  </a:rPr>
                  <a:t>)</a:t>
                </a:r>
                <a:r>
                  <a:rPr lang="ru-RU" sz="1800" spc="31" dirty="0">
                    <a:solidFill>
                      <a:srgbClr val="1462AD"/>
                    </a:solidFill>
                    <a:latin typeface="+mj-lt"/>
                    <a:ea typeface="GulimChe" panose="020B0609000101010101" pitchFamily="49" charset="-127"/>
                    <a:cs typeface="Lao UI" panose="020B0502040204020203" pitchFamily="34" charset="0"/>
                  </a:rPr>
                  <a:t> </a:t>
                </a:r>
                <a:br>
                  <a:rPr lang="ru-RU" sz="1800" spc="31" dirty="0">
                    <a:solidFill>
                      <a:srgbClr val="1462AD"/>
                    </a:solidFill>
                    <a:latin typeface="+mj-lt"/>
                    <a:ea typeface="GulimChe" panose="020B0609000101010101" pitchFamily="49" charset="-127"/>
                    <a:cs typeface="Lao UI" panose="020B0502040204020203" pitchFamily="34" charset="0"/>
                  </a:rPr>
                </a:br>
                <a:r>
                  <a:rPr lang="ru-RU" sz="1800" spc="31" dirty="0">
                    <a:solidFill>
                      <a:srgbClr val="1462AD"/>
                    </a:solidFill>
                    <a:latin typeface="+mj-lt"/>
                    <a:ea typeface="GulimChe" panose="020B0609000101010101" pitchFamily="49" charset="-127"/>
                    <a:cs typeface="Lao UI" panose="020B0502040204020203" pitchFamily="34" charset="0"/>
                  </a:rPr>
                  <a:t>на территории Волгоградской области</a:t>
                </a:r>
              </a:p>
            </p:txBody>
          </p:sp>
        </p:grpSp>
        <p:pic>
          <p:nvPicPr>
            <p:cNvPr id="3079" name="Рисунок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23400" y="271147"/>
              <a:ext cx="504056" cy="520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0825" y="1131888"/>
            <a:ext cx="8878888" cy="344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Авиаперевозки, аэропортовая деятельность, автоперевозки</a:t>
            </a:r>
            <a:b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(49.3, 49.4, 51.1, 51.21, 52.23.1, 52.23.11, 52.23.12, 52.23.13, 52.23.19)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Культура, организация досуга и развлечений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(90)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Физкультурно-оздоровительная деятельность и спорт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(93, 96.04, 86.90.4)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Деятельность туристических агентств и прочих организаций, предоставляющих услуги в сфере туризма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(79)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Гостиничный бизнес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(55)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Общественное питание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(56)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Деятельность организаций дополнительного образования, негосударственных образовательных учреждений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(85.41, 88.91)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Деятельность по организации конференций и выставок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(82.3)</a:t>
            </a:r>
          </a:p>
          <a:p>
            <a:pPr marL="228600" indent="-228600">
              <a:buFontTx/>
              <a:buAutoNum type="arabicPeriod"/>
              <a:defRPr/>
            </a:pPr>
            <a:endParaRPr lang="ru-RU" sz="8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Деятельность по предоставлению бытовых услуг населению (ремонт, стирка, химчистка, услуги парикмахерских и салонов красоты) </a:t>
            </a:r>
            <a:r>
              <a:rPr lang="ru-RU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(95, 96.01, 96.02)</a:t>
            </a:r>
          </a:p>
        </p:txBody>
      </p:sp>
      <p:grpSp>
        <p:nvGrpSpPr>
          <p:cNvPr id="5123" name="Группа 17"/>
          <p:cNvGrpSpPr>
            <a:grpSpLocks/>
          </p:cNvGrpSpPr>
          <p:nvPr/>
        </p:nvGrpSpPr>
        <p:grpSpPr bwMode="auto">
          <a:xfrm>
            <a:off x="250825" y="404813"/>
            <a:ext cx="8713788" cy="336550"/>
            <a:chOff x="251520" y="404447"/>
            <a:chExt cx="8712968" cy="336702"/>
          </a:xfrm>
        </p:grpSpPr>
        <p:sp>
          <p:nvSpPr>
            <p:cNvPr id="18" name="TextBox 17"/>
            <p:cNvSpPr txBox="1"/>
            <p:nvPr/>
          </p:nvSpPr>
          <p:spPr>
            <a:xfrm>
              <a:off x="1403937" y="404447"/>
              <a:ext cx="6020821" cy="2350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ts val="937"/>
                </a:lnSpc>
                <a:defRPr/>
              </a:pPr>
              <a: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  <a:t>Наиболее пострадавшие Сферы деятельности 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51520" y="741149"/>
              <a:ext cx="8712968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8675688" y="4732338"/>
            <a:ext cx="414337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2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-107950" y="741363"/>
            <a:ext cx="83724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spc="31" dirty="0">
                <a:solidFill>
                  <a:srgbClr val="006AB3"/>
                </a:solidFill>
                <a:latin typeface="+mj-lt"/>
                <a:ea typeface="GulimChe" panose="020B0609000101010101" pitchFamily="49" charset="-127"/>
                <a:cs typeface="Lao UI" panose="020B0502040204020203" pitchFamily="34" charset="0"/>
              </a:rPr>
              <a:t>в условиях распространения </a:t>
            </a:r>
            <a:r>
              <a:rPr lang="en-US" sz="1800" spc="31" dirty="0">
                <a:solidFill>
                  <a:srgbClr val="006AB3"/>
                </a:solidFill>
                <a:latin typeface="+mj-lt"/>
                <a:ea typeface="GulimChe" panose="020B0609000101010101" pitchFamily="49" charset="-127"/>
                <a:cs typeface="Lao UI" panose="020B0502040204020203" pitchFamily="34" charset="0"/>
              </a:rPr>
              <a:t>COVID-2019</a:t>
            </a:r>
            <a:endParaRPr lang="ru-RU" sz="1800" spc="31" dirty="0">
              <a:solidFill>
                <a:srgbClr val="006AB3"/>
              </a:solidFill>
              <a:latin typeface="+mj-lt"/>
              <a:ea typeface="GulimChe" panose="020B0609000101010101" pitchFamily="49" charset="-127"/>
              <a:cs typeface="Lao UI" panose="020B0502040204020203" pitchFamily="34" charset="0"/>
            </a:endParaRPr>
          </a:p>
        </p:txBody>
      </p:sp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250825" y="4570413"/>
            <a:ext cx="8558213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200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Протокол заседания Правительственной комиссии по повышению устойчивости развития российской экономики от 25.03.2020 № 4кв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14325" y="1290638"/>
            <a:ext cx="8591550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1. 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C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0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1.01.2020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снижение ставки по налогу, взимаемому в связи с применением упрощенной системы налогообложения,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для категорий налогоплательщиков  в наиболее пострадавших сферах деятельности: 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 6% до 1% (база  - доходы) 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 15% до 5% (база - доходы минус расходы)</a:t>
            </a:r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314325" y="2867025"/>
            <a:ext cx="3897313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2. Снижение ставки по ЕНВД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 15% до 7,5% и К2 для категорий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налогоплательщиков  в наиболее пострадавших сферах деятельности </a:t>
            </a:r>
          </a:p>
        </p:txBody>
      </p:sp>
      <p:pic>
        <p:nvPicPr>
          <p:cNvPr id="6157" name="Picture 4" descr="http://economics.volgograd.ru/upload/iblock/ed4/9pRHekQeyPdj2n1JwVdCrVfVztcbkH23k2xIbczC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3100" y="2427735"/>
            <a:ext cx="4415514" cy="2304604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grpSp>
        <p:nvGrpSpPr>
          <p:cNvPr id="6149" name="Группа 3"/>
          <p:cNvGrpSpPr>
            <a:grpSpLocks/>
          </p:cNvGrpSpPr>
          <p:nvPr/>
        </p:nvGrpSpPr>
        <p:grpSpPr bwMode="auto">
          <a:xfrm>
            <a:off x="250825" y="106363"/>
            <a:ext cx="8713788" cy="635000"/>
            <a:chOff x="250825" y="106642"/>
            <a:chExt cx="8713788" cy="634722"/>
          </a:xfrm>
        </p:grpSpPr>
        <p:pic>
          <p:nvPicPr>
            <p:cNvPr id="6151" name="Picture 2" descr="Image result for tax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106642"/>
              <a:ext cx="608423" cy="495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152" name="Группа 17"/>
            <p:cNvGrpSpPr>
              <a:grpSpLocks/>
            </p:cNvGrpSpPr>
            <p:nvPr/>
          </p:nvGrpSpPr>
          <p:grpSpPr bwMode="auto">
            <a:xfrm>
              <a:off x="250825" y="343075"/>
              <a:ext cx="8713788" cy="398289"/>
              <a:chOff x="251520" y="342826"/>
              <a:chExt cx="8712968" cy="398323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972177" y="342826"/>
                <a:ext cx="4893802" cy="2348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lnSpc>
                    <a:spcPts val="937"/>
                  </a:lnSpc>
                  <a:defRPr/>
                </a:pPr>
                <a:r>
                  <a:rPr lang="ru-RU" sz="1600" cap="all" dirty="0">
                    <a:solidFill>
                      <a:srgbClr val="006AB3"/>
                    </a:solidFill>
                    <a:latin typeface="Book Antiqua" panose="02040602050305030304" pitchFamily="18" charset="0"/>
                    <a:cs typeface="Times New Roman" panose="02020603050405020304" pitchFamily="18" charset="0"/>
                  </a:rPr>
                  <a:t>Налоговая и неналоговая Поддержка</a:t>
                </a:r>
              </a:p>
            </p:txBody>
          </p: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251520" y="741149"/>
                <a:ext cx="8712968" cy="0"/>
              </a:xfrm>
              <a:prstGeom prst="line">
                <a:avLst/>
              </a:prstGeom>
              <a:ln w="28575">
                <a:solidFill>
                  <a:srgbClr val="006A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8675688" y="4732338"/>
            <a:ext cx="414337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3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260350" y="885825"/>
            <a:ext cx="857885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1. Снижение ставки с 8,5 % до 1 % по займам до 300 тыс. рублей на 12 месяцев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субъектам МСП по специальной программе микрофинансирования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«Оздоровление» Фонда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микрофинансирования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предпринимательства Волгоградской области</a:t>
            </a:r>
          </a:p>
        </p:txBody>
      </p:sp>
      <p:grpSp>
        <p:nvGrpSpPr>
          <p:cNvPr id="7171" name="Группа 7"/>
          <p:cNvGrpSpPr>
            <a:grpSpLocks/>
          </p:cNvGrpSpPr>
          <p:nvPr/>
        </p:nvGrpSpPr>
        <p:grpSpPr bwMode="auto">
          <a:xfrm>
            <a:off x="250825" y="90488"/>
            <a:ext cx="8713788" cy="650875"/>
            <a:chOff x="251520" y="90597"/>
            <a:chExt cx="8712968" cy="650552"/>
          </a:xfrm>
        </p:grpSpPr>
        <p:sp>
          <p:nvSpPr>
            <p:cNvPr id="24" name="TextBox 23"/>
            <p:cNvSpPr txBox="1"/>
            <p:nvPr/>
          </p:nvSpPr>
          <p:spPr>
            <a:xfrm>
              <a:off x="819792" y="90597"/>
              <a:ext cx="5376357" cy="5854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  <a:t>Поддержка бизнеса, в том числе</a:t>
              </a:r>
              <a:b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</a:br>
              <a: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  <a:t>малого и среднего предпринимательства</a:t>
              </a: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51520" y="741149"/>
              <a:ext cx="8712968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78" name="Picture 6" descr="Icono de protección empresarial Foto de archivo - 89445708"/>
            <p:cNvPicPr>
              <a:picLocks noChangeAspect="1" noChangeArrowheads="1"/>
            </p:cNvPicPr>
            <p:nvPr/>
          </p:nvPicPr>
          <p:blipFill>
            <a:blip r:embed="rId2" cstate="print"/>
            <a:srcRect l="14999" t="14999" r="14999" b="14999"/>
            <a:stretch>
              <a:fillRect/>
            </a:stretch>
          </p:blipFill>
          <p:spPr bwMode="auto">
            <a:xfrm>
              <a:off x="251520" y="118868"/>
              <a:ext cx="598220" cy="486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" name="Picture 10" descr="В Волгоградской области создали «горячую линию» для предпринимателей"/>
          <p:cNvPicPr>
            <a:picLocks noChangeAspect="1" noChangeArrowheads="1"/>
          </p:cNvPicPr>
          <p:nvPr/>
        </p:nvPicPr>
        <p:blipFill>
          <a:blip r:embed="rId3" cstate="print"/>
          <a:srcRect t="5286" r="1001" b="6516"/>
          <a:stretch>
            <a:fillRect/>
          </a:stretch>
        </p:blipFill>
        <p:spPr bwMode="auto">
          <a:xfrm>
            <a:off x="6082549" y="1769698"/>
            <a:ext cx="2756651" cy="1934305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60350" y="1652588"/>
            <a:ext cx="5680075" cy="2387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2. Либерализация условий предоставления поручительств</a:t>
            </a:r>
            <a:b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Ассоциацией (некоммерческое партнерство) «Гарантийный фонд Волгоградской области»: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- снижение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размеров вознаграждения за предоставление поручительства  Ассоциации «Гарантийный фонд Волгоградской области» для субъектов МСП (с 2% до 1%) до 25 млн. рублей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- предоставление отсрочки субъекту МСП по оплате вознаграждения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в случае пролонгации действующего кредитного договора под поручительство Ассоциации «Гарантийный фонд Волгоградской области»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 срок до 6 месяцев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8839200" y="4732338"/>
            <a:ext cx="250825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4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61938" y="4054475"/>
            <a:ext cx="844867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3. Переформатирование работы Центра «Мой бизнес» (Жукова, 3)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в формат дистанционной работы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 субъектами МСП, включающей дистанционные консультации,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прием заявок на получение поддержки, проведение  мероприятий (мастер-классы, тренинги) для субъектов МСП</a:t>
            </a:r>
          </a:p>
          <a:p>
            <a:pPr>
              <a:lnSpc>
                <a:spcPct val="120000"/>
              </a:lnSpc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Горячая линия ГАУ «Центр Мой бизнес» - тел. (8442) 32-00-05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Группа 17"/>
          <p:cNvGrpSpPr>
            <a:grpSpLocks/>
          </p:cNvGrpSpPr>
          <p:nvPr/>
        </p:nvGrpSpPr>
        <p:grpSpPr bwMode="auto">
          <a:xfrm>
            <a:off x="236538" y="173038"/>
            <a:ext cx="8728075" cy="568325"/>
            <a:chOff x="236781" y="172775"/>
            <a:chExt cx="8727707" cy="56837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251067" y="741149"/>
              <a:ext cx="8713421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02" name="Picture 6" descr="Icono de protección empresarial Foto de archivo - 89445708"/>
            <p:cNvPicPr>
              <a:picLocks noChangeAspect="1" noChangeArrowheads="1"/>
            </p:cNvPicPr>
            <p:nvPr/>
          </p:nvPicPr>
          <p:blipFill>
            <a:blip r:embed="rId3" cstate="print"/>
            <a:srcRect l="14999" t="14999" r="14999" b="14999"/>
            <a:stretch>
              <a:fillRect/>
            </a:stretch>
          </p:blipFill>
          <p:spPr bwMode="auto">
            <a:xfrm>
              <a:off x="236781" y="172775"/>
              <a:ext cx="598220" cy="486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8839200" y="4732338"/>
            <a:ext cx="250825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5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36538" y="4010025"/>
            <a:ext cx="855821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6. «Арендные каникулы» - освобождение от арендной платы на 3 месяца до 30.06.2020, далее – отсрочка арендных платежей до конца 2020 года с оплатой в 2021 году,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для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субъектов МСП по имуществу, включенному в перечень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имущественной поддержки</a:t>
            </a:r>
            <a:r>
              <a:rPr lang="ru-RU" sz="13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 </a:t>
            </a:r>
            <a:endParaRPr lang="ru-RU" sz="1300" dirty="0">
              <a:solidFill>
                <a:srgbClr val="1462AD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27013" y="941388"/>
            <a:ext cx="538797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4. Приостановление </a:t>
            </a:r>
            <a:r>
              <a:rPr lang="ru-RU" sz="13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назначения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проверок  до 01.05.2020,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за исключением внеплановых проверок, основанием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для которых являются причинение вреда жизни и здоровью людей и чрезвычайные ситуации, а также проверок, имеющих разрешительный характер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36638" y="1359505"/>
            <a:ext cx="3227974" cy="1989303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19075" y="2474913"/>
            <a:ext cx="538797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5. Приостановление </a:t>
            </a:r>
            <a:r>
              <a:rPr lang="ru-RU" sz="13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назначенных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проверок  до 01.05.2020,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за исключением внеплановых проверок,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основанием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для которых являются причинение вреда жизни и здоровью людей и чрезвычайные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ситуации, а также проверок, имеющих разрешительный характер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819150" y="90488"/>
            <a:ext cx="53768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cap="all" dirty="0">
                <a:solidFill>
                  <a:srgbClr val="006AB3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Поддержка бизнеса, в том числе</a:t>
            </a:r>
            <a:br>
              <a:rPr lang="ru-RU" sz="1600" cap="all" dirty="0">
                <a:solidFill>
                  <a:srgbClr val="006AB3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600" cap="all" dirty="0">
                <a:solidFill>
                  <a:srgbClr val="006AB3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малого и среднего предпринимательства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Группа 17"/>
          <p:cNvGrpSpPr>
            <a:grpSpLocks/>
          </p:cNvGrpSpPr>
          <p:nvPr/>
        </p:nvGrpSpPr>
        <p:grpSpPr bwMode="auto">
          <a:xfrm>
            <a:off x="250825" y="173038"/>
            <a:ext cx="8713788" cy="568325"/>
            <a:chOff x="251520" y="173108"/>
            <a:chExt cx="8712968" cy="568041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251520" y="741149"/>
              <a:ext cx="8712968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51" name="Picture 6" descr="Icono de protección empresarial Foto de archivo - 89445708"/>
            <p:cNvPicPr>
              <a:picLocks noChangeAspect="1" noChangeArrowheads="1"/>
            </p:cNvPicPr>
            <p:nvPr/>
          </p:nvPicPr>
          <p:blipFill>
            <a:blip r:embed="rId2" cstate="print"/>
            <a:srcRect l="14999" t="14999" r="14999" b="14999"/>
            <a:stretch>
              <a:fillRect/>
            </a:stretch>
          </p:blipFill>
          <p:spPr bwMode="auto">
            <a:xfrm>
              <a:off x="251520" y="173108"/>
              <a:ext cx="598220" cy="486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8839200" y="4732338"/>
            <a:ext cx="250825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6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82575" y="1703388"/>
            <a:ext cx="8578850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8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. Предоставление хозяйствующим субъектам отсрочки уплаты по договорам на право</a:t>
            </a:r>
            <a:b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размещения нестационарных торговых объектов,  сезонных объектов общественного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питания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и по договорам на проведение ярмарок до конца года</a:t>
            </a: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4572000" y="2720975"/>
            <a:ext cx="4287838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9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. Снижение платы в 2 раза за размещение нестационарных торговых объектов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и проведение ярмарок на 6 месяцев</a:t>
            </a: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4576763" y="3738563"/>
            <a:ext cx="4360862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10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. Упрощение процедуры предоставления права размещения сезонных нестационарных торговых объектов в заявительном характере при условии соблюдения требований безопасности</a:t>
            </a:r>
          </a:p>
        </p:txBody>
      </p:sp>
      <p:pic>
        <p:nvPicPr>
          <p:cNvPr id="24" name="Picture 10" descr="C:\Users\o_kamneva\AppData\Local\Microsoft\Windows\Temporary Internet Files\Content.Outlook\8K74FUA0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170" y="2866266"/>
            <a:ext cx="4071247" cy="1858079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277813" y="982663"/>
            <a:ext cx="871378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7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. Освобождение от арендной платы за земельные участки, предоставленные для целей строительства, на 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месяца с возможностью пролонгации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819150" y="90488"/>
            <a:ext cx="53768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cap="all" dirty="0">
                <a:solidFill>
                  <a:srgbClr val="006AB3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Поддержка бизнеса, в том числе</a:t>
            </a:r>
            <a:br>
              <a:rPr lang="ru-RU" sz="1600" cap="all" dirty="0">
                <a:solidFill>
                  <a:srgbClr val="006AB3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600" cap="all" dirty="0">
                <a:solidFill>
                  <a:srgbClr val="006AB3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малого и среднего предпринимательства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916238" y="1271588"/>
            <a:ext cx="5976937" cy="329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marL="292219" indent="-292219">
              <a:lnSpc>
                <a:spcPct val="120000"/>
              </a:lnSpc>
              <a:defRPr/>
            </a:pP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	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Введение моратория на: </a:t>
            </a:r>
            <a:endParaRPr lang="en-US" sz="1300" b="1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	- прекращение государственной поддержки в связи </a:t>
            </a:r>
            <a:b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 неисполнением инвесторами существенных условий соглашений</a:t>
            </a:r>
            <a:b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в 2020 году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(Закон Волгоградской области от 02.03.2010 № 2010-ОД 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«О государственной поддержке инвестиционной деятельности на территории Волгоградской области») 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	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- расторжение соглашений с юридическими лицами, получившими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земельные участки без торгов, в случае нарушения сроков реализации проектов в 2020 году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(Закон Волгоградской области от 30.06.2015 № 85-ОД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«Об установлении критериев, которым должны соответствовать объекты социально-культурного и коммунально-бытового назначения, масштабные инвестиционные проекты, для размещения (реализации) которых земельные участки предоставляются в аренду без проведения торгов»)</a:t>
            </a:r>
          </a:p>
        </p:txBody>
      </p:sp>
      <p:pic>
        <p:nvPicPr>
          <p:cNvPr id="11267" name="Picture 6" descr="Image result for investment blue 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5250"/>
            <a:ext cx="63341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8" name="Группа 17"/>
          <p:cNvGrpSpPr>
            <a:grpSpLocks/>
          </p:cNvGrpSpPr>
          <p:nvPr/>
        </p:nvGrpSpPr>
        <p:grpSpPr bwMode="auto">
          <a:xfrm>
            <a:off x="250825" y="342900"/>
            <a:ext cx="8713788" cy="398463"/>
            <a:chOff x="251520" y="342652"/>
            <a:chExt cx="8712968" cy="398497"/>
          </a:xfrm>
        </p:grpSpPr>
        <p:sp>
          <p:nvSpPr>
            <p:cNvPr id="18" name="TextBox 17"/>
            <p:cNvSpPr txBox="1"/>
            <p:nvPr/>
          </p:nvSpPr>
          <p:spPr>
            <a:xfrm>
              <a:off x="972177" y="342652"/>
              <a:ext cx="3815991" cy="2349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ts val="937"/>
                </a:lnSpc>
                <a:defRPr/>
              </a:pPr>
              <a: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  <a:t>инвестиционная Поддержка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51520" y="741149"/>
              <a:ext cx="8712968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8675688" y="4732338"/>
            <a:ext cx="414337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7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50822" y="1079661"/>
            <a:ext cx="2547927" cy="169861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50822" y="3089678"/>
            <a:ext cx="2547925" cy="1695424"/>
          </a:xfrm>
          <a:prstGeom prst="rect">
            <a:avLst/>
          </a:prstGeom>
          <a:effectLst>
            <a:softEdge rad="762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Группа 17"/>
          <p:cNvGrpSpPr>
            <a:grpSpLocks/>
          </p:cNvGrpSpPr>
          <p:nvPr/>
        </p:nvGrpSpPr>
        <p:grpSpPr bwMode="auto">
          <a:xfrm>
            <a:off x="250825" y="342900"/>
            <a:ext cx="8713788" cy="398463"/>
            <a:chOff x="251520" y="342652"/>
            <a:chExt cx="8712968" cy="398497"/>
          </a:xfrm>
        </p:grpSpPr>
        <p:sp>
          <p:nvSpPr>
            <p:cNvPr id="18" name="TextBox 17"/>
            <p:cNvSpPr txBox="1"/>
            <p:nvPr/>
          </p:nvSpPr>
          <p:spPr>
            <a:xfrm>
              <a:off x="972177" y="342652"/>
              <a:ext cx="3141367" cy="2349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ts val="937"/>
                </a:lnSpc>
                <a:defRPr/>
              </a:pPr>
              <a: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  <a:t>Общие меры поддержки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51520" y="741149"/>
              <a:ext cx="8712968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291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75" y="142875"/>
            <a:ext cx="63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49225" y="1147763"/>
            <a:ext cx="459422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1. Введение моратория до 01.10.2020 на подачу заявлений о банкротстве в отношении лиц, имеющих задолженности перед бюджетом Волгоградской области, органами исполнительной власти Волгоградской области и подведомственными им организациями, в случае если по данным лицам ранее не возбуждалось дело о банкротстве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49225" y="2955925"/>
            <a:ext cx="45942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2. Введение  моратория на переход к исчислению налога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на имущество организаций от кадастровой стоимости 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50813" y="4070350"/>
            <a:ext cx="871378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3. Сокращение сроков проведения оценки регулирующего воздействия проектов нормативных правовых актов, направленных на поддержку предпринимательской деятельности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(с 10 до 3 рабочих дней)</a:t>
            </a: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8675688" y="4732338"/>
            <a:ext cx="414337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8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1687" y="1175079"/>
            <a:ext cx="3982448" cy="2652507"/>
          </a:xfrm>
          <a:prstGeom prst="rect">
            <a:avLst/>
          </a:prstGeom>
          <a:effectLst>
            <a:softEdge rad="1016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Группа 17"/>
          <p:cNvGrpSpPr>
            <a:grpSpLocks/>
          </p:cNvGrpSpPr>
          <p:nvPr/>
        </p:nvGrpSpPr>
        <p:grpSpPr bwMode="auto">
          <a:xfrm>
            <a:off x="250825" y="342900"/>
            <a:ext cx="8713788" cy="398463"/>
            <a:chOff x="251520" y="342652"/>
            <a:chExt cx="8712968" cy="398497"/>
          </a:xfrm>
        </p:grpSpPr>
        <p:sp>
          <p:nvSpPr>
            <p:cNvPr id="18" name="TextBox 17"/>
            <p:cNvSpPr txBox="1"/>
            <p:nvPr/>
          </p:nvSpPr>
          <p:spPr>
            <a:xfrm>
              <a:off x="972177" y="342652"/>
              <a:ext cx="3141367" cy="2349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ts val="937"/>
                </a:lnSpc>
                <a:defRPr/>
              </a:pPr>
              <a:r>
                <a:rPr lang="ru-RU" sz="1600" cap="all" dirty="0">
                  <a:solidFill>
                    <a:srgbClr val="006AB3"/>
                  </a:solidFill>
                  <a:latin typeface="Book Antiqua" panose="02040602050305030304" pitchFamily="18" charset="0"/>
                  <a:cs typeface="Times New Roman" panose="02020603050405020304" pitchFamily="18" charset="0"/>
                </a:rPr>
                <a:t>Общие меры поддержки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51520" y="741149"/>
              <a:ext cx="8712968" cy="0"/>
            </a:xfrm>
            <a:prstGeom prst="line">
              <a:avLst/>
            </a:prstGeom>
            <a:ln w="28575">
              <a:solidFill>
                <a:srgbClr val="006A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315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75" y="142875"/>
            <a:ext cx="63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8675688" y="4732338"/>
            <a:ext cx="414337" cy="315912"/>
          </a:xfrm>
          <a:prstGeom prst="rect">
            <a:avLst/>
          </a:prstGeom>
          <a:noFill/>
          <a:ln>
            <a:noFill/>
          </a:ln>
        </p:spPr>
        <p:txBody>
          <a:bodyPr lIns="68580" tIns="34291" rIns="68580" bIns="34291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altLang="ru-RU" sz="1600" dirty="0">
                <a:solidFill>
                  <a:srgbClr val="1462AD"/>
                </a:solidFill>
                <a:latin typeface="+mn-lt"/>
              </a:rPr>
              <a:t>9</a:t>
            </a:r>
            <a:endParaRPr lang="ru-RU" altLang="ru-RU" sz="500" dirty="0">
              <a:solidFill>
                <a:srgbClr val="1462AD"/>
              </a:solidFill>
              <a:latin typeface="+mn-lt"/>
            </a:endParaRPr>
          </a:p>
        </p:txBody>
      </p:sp>
      <p:pic>
        <p:nvPicPr>
          <p:cNvPr id="14345" name="Picture 25" descr="В Волгоградской области поддержат региональных производителей дезинфицирующих средств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2905" y="1430910"/>
            <a:ext cx="2958526" cy="1772235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773113" y="1109663"/>
            <a:ext cx="51117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925" tIns="38963" rIns="77925" bIns="38963" anchor="ctr">
            <a:spAutoFit/>
          </a:bodyPr>
          <a:lstStyle/>
          <a:p>
            <a:pPr algn="just">
              <a:lnSpc>
                <a:spcPct val="135000"/>
              </a:lnSpc>
              <a:defRPr/>
            </a:pP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«Распространение новой </a:t>
            </a:r>
            <a:r>
              <a:rPr lang="ru-RU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инфекции (2019-</a:t>
            </a:r>
            <a:r>
              <a:rPr lang="en-US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nCoV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) </a:t>
            </a: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является в сложившихся условиях чрезвычайным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и непредотвратимым обстоятельством, повлекшим введение режима повышенной готовности в соответствии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с Федеральным законом от 21.12.1994 № 68-ФЗ</a:t>
            </a:r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«О защите населения и территорий от чрезвычайных ситуаций природного и техногенного характера», который является обстоятельством непреодолимой силы»</a:t>
            </a:r>
            <a:endParaRPr lang="ru-RU" sz="1200" dirty="0">
              <a:solidFill>
                <a:srgbClr val="006AB3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9" name="Rectangle 1"/>
          <p:cNvSpPr>
            <a:spLocks noChangeArrowheads="1"/>
          </p:cNvSpPr>
          <p:nvPr/>
        </p:nvSpPr>
        <p:spPr bwMode="auto">
          <a:xfrm>
            <a:off x="250825" y="1327150"/>
            <a:ext cx="4333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 anchor="ctr">
            <a:spAutoFit/>
          </a:bodyPr>
          <a:lstStyle/>
          <a:p>
            <a:pPr algn="just"/>
            <a:r>
              <a:rPr lang="ru-RU" altLang="ru-RU" sz="9600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3320" name="Прямоугольник 1"/>
          <p:cNvSpPr>
            <a:spLocks noChangeArrowheads="1"/>
          </p:cNvSpPr>
          <p:nvPr/>
        </p:nvSpPr>
        <p:spPr bwMode="auto">
          <a:xfrm>
            <a:off x="773113" y="3382963"/>
            <a:ext cx="80962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Пункт 28 постановления Губернатора Волгоградской области от </a:t>
            </a:r>
            <a:r>
              <a:rPr lang="en-US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30</a:t>
            </a:r>
            <a: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.03.2020 № 22</a:t>
            </a:r>
            <a:r>
              <a:rPr lang="en-US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7</a:t>
            </a:r>
            <a: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/>
            </a:r>
            <a:b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«О внесении изменения в постановление Губернатора Волгоградской области от 15.03.2020</a:t>
            </a:r>
            <a:b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ru-RU">
                <a:solidFill>
                  <a:srgbClr val="006AB3"/>
                </a:solidFill>
                <a:latin typeface="Book Antiqua" pitchFamily="18" charset="0"/>
                <a:cs typeface="Times New Roman" pitchFamily="18" charset="0"/>
              </a:rPr>
              <a:t>№ 179 «О введении режима повышенной готовности функционирования органов управления, сил и средств территориальной подсистемы Волгоградской области единой государственной системы предупреждения и ликвидации чрезвычайных ситуаций»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8768</TotalTime>
  <Words>402</Words>
  <Application>Microsoft Office PowerPoint</Application>
  <PresentationFormat>Экран (16:9)</PresentationFormat>
  <Paragraphs>67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Коростелев Денис Юрьевич</dc:creator>
  <cp:lastModifiedBy>user</cp:lastModifiedBy>
  <cp:revision>1032</cp:revision>
  <cp:lastPrinted>2020-04-01T12:04:35Z</cp:lastPrinted>
  <dcterms:created xsi:type="dcterms:W3CDTF">2019-02-13T04:34:57Z</dcterms:created>
  <dcterms:modified xsi:type="dcterms:W3CDTF">2020-04-10T17:34:43Z</dcterms:modified>
</cp:coreProperties>
</file>